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4" r:id="rId3"/>
    <p:sldId id="312" r:id="rId4"/>
    <p:sldId id="264" r:id="rId5"/>
    <p:sldId id="290" r:id="rId6"/>
    <p:sldId id="302" r:id="rId7"/>
    <p:sldId id="258" r:id="rId8"/>
    <p:sldId id="303" r:id="rId9"/>
    <p:sldId id="304" r:id="rId10"/>
    <p:sldId id="305" r:id="rId11"/>
    <p:sldId id="265" r:id="rId12"/>
    <p:sldId id="311" r:id="rId13"/>
    <p:sldId id="307" r:id="rId14"/>
    <p:sldId id="308" r:id="rId15"/>
    <p:sldId id="31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09" autoAdjust="0"/>
    <p:restoredTop sz="94004" autoAdjust="0"/>
  </p:normalViewPr>
  <p:slideViewPr>
    <p:cSldViewPr snapToGrid="0">
      <p:cViewPr varScale="1">
        <p:scale>
          <a:sx n="65" d="100"/>
          <a:sy n="65" d="100"/>
        </p:scale>
        <p:origin x="51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31426-1F9A-47F0-B2F1-2CCEF49F8735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DBB85-5C3B-40F3-98DE-4638820697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725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caad9174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caad9174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screenshots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DBB85-5C3B-40F3-98DE-463882069756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6636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group pictures (young people!)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DBB85-5C3B-40F3-98DE-46388206975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1415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6DBB85-5C3B-40F3-98DE-463882069756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45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6D892-8664-2785-3B5A-9C8128640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116D8-5463-65C6-5D18-97C788D4A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ADD9D-1892-4B68-A14F-85A1BDAC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21C32-670D-E86E-5E20-7FA5E9C6B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E41DC-62D2-0E20-97BE-4F09C637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26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E1FF5-3D81-1DC0-3286-C54CE0DC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472227-D8C1-C081-10E8-3C609F9AA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A9BDD-1409-92C3-6F7D-9BFCFFCA1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BCA5E-CB40-BD49-FA15-764F56B4B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8084D-15FD-E4C9-D3A2-4E15392D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753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F5E0D-C599-2955-E395-925DACECE9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2FCFF9-5896-6AC9-E29F-C0202861E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59C66-5D15-1B38-1568-5854B32A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A8517-B745-7276-250A-9117E0032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47B41-D9F1-E313-4974-CD7F8E75A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08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0C9D-FD61-2F8B-7FCF-87838B29B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46F7D-3F42-059E-46D1-A67D35928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14618-3103-CEE6-124C-BE833FB1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C1D77-9376-C774-E69E-1DA9DEC9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A929A-3746-E034-4569-7C904F32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6855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1B0A-BAEA-6CCD-4859-60D0509E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64778-56B0-16CC-7B43-46A2B7424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A4588-9E13-F037-07AC-A8368570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3B5FC-DF40-1315-29EC-CC27879B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B04AA-1301-D2FF-BEA8-F0471D0B8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908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8E1D-6EAD-7857-3284-92DB6D81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0B6B9-7CCE-2381-E3F3-42B4E9E0A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6C6FC-CC89-5A32-4C60-471E870F2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4E5F1-4AA9-2BD2-0E4E-686780C7E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D2DBD-E1EC-111D-754B-79A8436FB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CE486-0EAF-7137-B8CD-DA42BFC2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409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A20D7-7B48-6637-6500-C63A254EF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50C48-A6CD-E784-811C-3200BD9B4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2E2C5-14F2-E502-B72F-091C8991E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6AB0B-843C-66C9-057D-AADFFB03E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EE042-7FB3-3F38-25B7-B1DCB5F90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CFFED-C94D-6FAE-7CF4-4C69F85FB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3236C-519B-5C04-26B2-5B24532F6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5494E3-B6AE-CA4B-462E-82EB5A267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531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4906E-C26D-0741-3D68-C692F5ED3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EC0A46-4194-3C01-4F1B-9996A28F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3A0528-4569-CFF7-8C7A-2F7F3796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928728-4CA8-AB49-AFD8-26F3270BC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05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41A656-2EDC-F66B-F375-861E2B32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7E946-1F96-5392-4E19-B38991791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D325E-BE05-34A8-34BB-53141B9D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66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E8841-A161-077B-8A61-9FC5C3FBB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0452C-D889-F1EB-543E-573FB43FE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75118-8A30-CCEC-9974-51A6321D8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E1263-D2B4-9E9D-23E9-88674AAE8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ED01D-AE96-F46F-3557-4FD2C73A9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4D533-6E59-B390-C13D-03EE356B7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894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1F9-4E6A-9154-C1E2-0EC2A0928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1045F-6442-8FEC-E8EF-A276886F9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BF1D5-C5E6-CDE5-477D-083C1E24F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6ADB5-7CBE-8C73-D16F-7275D2E8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C1D16-6BEB-38EB-9C24-30FF43335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FF24A-852F-0CCB-FDDD-59B9FB853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68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45E59-70AC-3BEC-0C4C-3F9BE40F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9B82B-7467-EC7C-0806-1848D8D05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77FC7-D683-E626-B288-95FC0ED6C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91DA7-1D38-475D-A6AA-17110F699E81}" type="datetimeFigureOut">
              <a:rPr lang="en-IN" smtClean="0"/>
              <a:t>2023-06-22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880B9-15E1-ED1E-FD79-8048D9FC2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66A23-2D0F-796D-DAE0-02815F6A7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6649A-EB55-4292-8759-496C7DB4257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878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fabiusmaximus.com/2012/10/18/global-warming-co2-44158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29.jpg"/><Relationship Id="rId7" Type="http://schemas.openxmlformats.org/officeDocument/2006/relationships/hyperlink" Target="https://www.scienceimage.csiro.au/image/385/ears-of-wheat/larg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hyperlink" Target="https://pxhere.com/en/photo/497337" TargetMode="Externa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pdf-miniature-file-icon-2127829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petermr/pyami/blob/pmr5/temp/html/chap6_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commons.wikimedia.org/wiki/File:Wikidata-logo-en.svg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g-ipclimatec-reports.wikibase.cloud/wiki/Main_Pag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552D4-1E83-B9AC-FC36-27A644EA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0976" y="21594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#semanticClimate’s Progress: </a:t>
            </a:r>
            <a:r>
              <a:rPr lang="en-US" sz="6000" dirty="0"/>
              <a:t> From being part of hackathons to running them!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3B0436-0CA1-3FC9-7563-CD449FE7E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44998"/>
            <a:ext cx="9144000" cy="1655762"/>
          </a:xfrm>
        </p:spPr>
        <p:txBody>
          <a:bodyPr/>
          <a:lstStyle/>
          <a:p>
            <a:r>
              <a:rPr lang="en-US" dirty="0"/>
              <a:t>Shweata N. Hegde (Volunteer Developer at #semanticClimate; science communicator)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6606E-90C7-3ED6-0312-6E8AF768F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2228061" cy="12997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0347C7-C8DF-E6B8-3C09-24DE7E74935D}"/>
              </a:ext>
            </a:extLst>
          </p:cNvPr>
          <p:cNvSpPr txBox="1"/>
          <p:nvPr/>
        </p:nvSpPr>
        <p:spPr>
          <a:xfrm>
            <a:off x="0" y="6669928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://fabiusmaximus.com/2012/10/18/global-warming-co2-44158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32EDF1-5FAE-3F90-5F6A-991F6AFE59EB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CB36C-5852-63FF-FA82-D03178CB2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642" y="-64707"/>
            <a:ext cx="1165634" cy="12517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F5F531-14A4-BC53-2977-31C0B39AEC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93" y="118750"/>
            <a:ext cx="5079365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27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BE77-E8B0-856B-2BCC-6D15FD2F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last year’s (2022) Piaget Hackathon…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A776D-02C0-E9DE-12F8-DF87CE06C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37AB50-6C42-B653-6410-3F8EBE7479F9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248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EE05B5-108D-F32E-448E-EF8A78152CE4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8AE52-69CA-2C82-05B2-5347AAE9171E}"/>
              </a:ext>
            </a:extLst>
          </p:cNvPr>
          <p:cNvSpPr txBox="1"/>
          <p:nvPr/>
        </p:nvSpPr>
        <p:spPr>
          <a:xfrm>
            <a:off x="122822" y="262877"/>
            <a:ext cx="6622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Translated into 6 different languages!</a:t>
            </a:r>
            <a:endParaRPr lang="en-IN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F68820-DBD1-84B2-51AE-0F80C484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22" y="1393766"/>
            <a:ext cx="5098614" cy="207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A71EF2-DAA6-7064-EC1A-C36F017B1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902" y="4109561"/>
            <a:ext cx="7000568" cy="2754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3E972F8-04D0-8D2F-239F-326AECFA9C43}"/>
              </a:ext>
            </a:extLst>
          </p:cNvPr>
          <p:cNvSpPr/>
          <p:nvPr/>
        </p:nvSpPr>
        <p:spPr>
          <a:xfrm>
            <a:off x="3942734" y="1389659"/>
            <a:ext cx="1504336" cy="320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Bengali</a:t>
            </a: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DB5870-13B6-6508-6432-D1A283E344BC}"/>
              </a:ext>
            </a:extLst>
          </p:cNvPr>
          <p:cNvSpPr/>
          <p:nvPr/>
        </p:nvSpPr>
        <p:spPr>
          <a:xfrm>
            <a:off x="10151804" y="4164137"/>
            <a:ext cx="1504336" cy="320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Spanish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1181F5-461C-3FF2-A866-1028079BF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52006"/>
            <a:ext cx="6096000" cy="253925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2312A73-BB4B-DE5E-D16E-7FCCDD08CC61}"/>
              </a:ext>
            </a:extLst>
          </p:cNvPr>
          <p:cNvSpPr/>
          <p:nvPr/>
        </p:nvSpPr>
        <p:spPr>
          <a:xfrm>
            <a:off x="4623274" y="3130042"/>
            <a:ext cx="1504336" cy="678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Mandarin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1458E-177A-ED0A-C4A6-116ADDD27675}"/>
              </a:ext>
            </a:extLst>
          </p:cNvPr>
          <p:cNvSpPr txBox="1"/>
          <p:nvPr/>
        </p:nvSpPr>
        <p:spPr>
          <a:xfrm>
            <a:off x="9588908" y="128879"/>
            <a:ext cx="2300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Hindi</a:t>
            </a:r>
          </a:p>
          <a:p>
            <a:r>
              <a:rPr lang="en-US" sz="2400" dirty="0"/>
              <a:t>Italian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51355-8B47-1C13-1CD8-2E27518D2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389" y="1320202"/>
            <a:ext cx="5396736" cy="204883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EAEB54-231D-6AA5-4217-B652F60CEF37}"/>
              </a:ext>
            </a:extLst>
          </p:cNvPr>
          <p:cNvSpPr/>
          <p:nvPr/>
        </p:nvSpPr>
        <p:spPr>
          <a:xfrm>
            <a:off x="10124766" y="1337805"/>
            <a:ext cx="1403556" cy="575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French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CF43B-F841-78DB-8979-FA5EAEB65BDD}"/>
              </a:ext>
            </a:extLst>
          </p:cNvPr>
          <p:cNvSpPr txBox="1"/>
          <p:nvPr/>
        </p:nvSpPr>
        <p:spPr>
          <a:xfrm rot="20130060">
            <a:off x="3160640" y="2669451"/>
            <a:ext cx="6105832" cy="1569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/>
              <a:t>6 non-programmers ran our code!</a:t>
            </a:r>
          </a:p>
          <a:p>
            <a:endParaRPr lang="en-US" sz="3200" dirty="0"/>
          </a:p>
          <a:p>
            <a:r>
              <a:rPr lang="en-US" sz="3200" dirty="0"/>
              <a:t>#Learning by Doing</a:t>
            </a:r>
          </a:p>
        </p:txBody>
      </p:sp>
    </p:spTree>
    <p:extLst>
      <p:ext uri="{BB962C8B-B14F-4D97-AF65-F5344CB8AC3E}">
        <p14:creationId xmlns:p14="http://schemas.microsoft.com/office/powerpoint/2010/main" val="7297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67CC2-348A-F736-7C05-19D1D812C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509"/>
            <a:ext cx="10515600" cy="1325563"/>
          </a:xfrm>
        </p:spPr>
        <p:txBody>
          <a:bodyPr/>
          <a:lstStyle/>
          <a:p>
            <a:r>
              <a:rPr lang="en-US" dirty="0"/>
              <a:t>Post Piaget Hackathon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130A4-4F57-7BAE-94B6-583ADE07B363}"/>
              </a:ext>
            </a:extLst>
          </p:cNvPr>
          <p:cNvSpPr txBox="1"/>
          <p:nvPr/>
        </p:nvSpPr>
        <p:spPr>
          <a:xfrm>
            <a:off x="4343378" y="1778745"/>
            <a:ext cx="31086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UN Library (December 2022)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B77FF7-208E-38EF-46B0-50C57114A035}"/>
              </a:ext>
            </a:extLst>
          </p:cNvPr>
          <p:cNvSpPr txBox="1"/>
          <p:nvPr/>
        </p:nvSpPr>
        <p:spPr>
          <a:xfrm>
            <a:off x="7924970" y="1828183"/>
            <a:ext cx="34451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Hybrid Hackathon In Delhi (May 2023)</a:t>
            </a:r>
            <a:endParaRPr lang="en-IN" sz="3200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C8F8585-9485-90BB-1645-FCD9E97F2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2" y="3285796"/>
            <a:ext cx="2936760" cy="2945633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6DCED8C1-7CD9-6366-D92C-C25DD5D74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543" y="3783562"/>
            <a:ext cx="3209596" cy="1805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42494-60DD-88DD-5A8A-27A533634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78" y="3840673"/>
            <a:ext cx="3108626" cy="17488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94D2C5-B396-0443-98AC-DA2076B4E117}"/>
              </a:ext>
            </a:extLst>
          </p:cNvPr>
          <p:cNvSpPr txBox="1"/>
          <p:nvPr/>
        </p:nvSpPr>
        <p:spPr>
          <a:xfrm>
            <a:off x="302203" y="1610006"/>
            <a:ext cx="374609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Online Hackathon In Delhi (September 2022)</a:t>
            </a:r>
          </a:p>
          <a:p>
            <a:endParaRPr lang="en-IN" sz="32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FB1E0B-A481-46B4-0218-EBB313A71098}"/>
              </a:ext>
            </a:extLst>
          </p:cNvPr>
          <p:cNvCxnSpPr/>
          <p:nvPr/>
        </p:nvCxnSpPr>
        <p:spPr>
          <a:xfrm>
            <a:off x="9832" y="1179431"/>
            <a:ext cx="12182168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BF4030B-9618-87AF-C6DF-2FD8FC586B3B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725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89465E-233E-A9E8-153E-932858181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763" y="1000232"/>
            <a:ext cx="5012478" cy="3459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0C9441-4361-3A07-2147-6C37F7A0C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59" y="1400635"/>
            <a:ext cx="5542809" cy="30477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A88B9E-718F-A708-5206-93EB0E7FADB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64E8B1-10E9-7E28-828F-8BFBF6FB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821" y="4901071"/>
            <a:ext cx="8904889" cy="603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Online Hackathon In Delhi (September 2022)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172A0-97D2-6A43-ED0C-7EB6730BFBEB}"/>
              </a:ext>
            </a:extLst>
          </p:cNvPr>
          <p:cNvSpPr txBox="1"/>
          <p:nvPr/>
        </p:nvSpPr>
        <p:spPr>
          <a:xfrm>
            <a:off x="4439265" y="5457365"/>
            <a:ext cx="2197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 + attendees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2281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3FBB-3071-DC9A-52FC-F7B65CBA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89" y="5532437"/>
            <a:ext cx="9317422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Climate Knowledge Hunt May 2023 (#Learning By Doing)</a:t>
            </a:r>
            <a:br>
              <a:rPr lang="en-US" sz="2800" dirty="0"/>
            </a:br>
            <a:r>
              <a:rPr lang="en-US" sz="2800" dirty="0"/>
              <a:t>25 attendees</a:t>
            </a:r>
            <a:endParaRPr lang="en-IN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A88B9E-718F-A708-5206-93EB0E7FADB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663A9-D220-C5F3-3331-D79844EE1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5" y="449536"/>
            <a:ext cx="2829561" cy="18863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0FBC07-8EF7-7107-CBA2-01D38CAAD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44" y="449536"/>
            <a:ext cx="2829560" cy="18863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3FA378-6BDE-1B12-47A2-7A642AE18F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95" b="16777"/>
          <a:stretch/>
        </p:blipFill>
        <p:spPr>
          <a:xfrm>
            <a:off x="618755" y="2709518"/>
            <a:ext cx="6182813" cy="26340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DF6AE8-B628-93A9-E7A2-5FB053404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32" y="449536"/>
            <a:ext cx="2916111" cy="19440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7179A4-43D0-FA9E-3D20-DDBDEBCF77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605" y="3111655"/>
            <a:ext cx="4337838" cy="18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48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3FBB-3071-DC9A-52FC-F7B65CBAE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573"/>
            <a:ext cx="10515600" cy="1325563"/>
          </a:xfrm>
        </p:spPr>
        <p:txBody>
          <a:bodyPr/>
          <a:lstStyle/>
          <a:p>
            <a:r>
              <a:rPr lang="en-US" dirty="0"/>
              <a:t>What next? 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A88B9E-718F-A708-5206-93EB0E7FADB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B0C51-7623-641F-AF3F-F097196A02EB}"/>
              </a:ext>
            </a:extLst>
          </p:cNvPr>
          <p:cNvSpPr txBox="1"/>
          <p:nvPr/>
        </p:nvSpPr>
        <p:spPr>
          <a:xfrm>
            <a:off x="128861" y="5252543"/>
            <a:ext cx="9553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- Run more events (We are being a part of Climathon (Oct. 2023))</a:t>
            </a:r>
          </a:p>
          <a:p>
            <a:pPr marL="0" indent="0">
              <a:buNone/>
            </a:pPr>
            <a:r>
              <a:rPr lang="en-US" sz="2400" dirty="0"/>
              <a:t>- Building a community!</a:t>
            </a:r>
          </a:p>
          <a:p>
            <a:endParaRPr lang="en-IN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127C09-2629-1AB4-339E-7C94F5DDE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1" y="2037764"/>
            <a:ext cx="2888968" cy="1925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6A5C58-E367-E90E-1AFD-2F5B2378BCB9}"/>
              </a:ext>
            </a:extLst>
          </p:cNvPr>
          <p:cNvSpPr txBox="1"/>
          <p:nvPr/>
        </p:nvSpPr>
        <p:spPr>
          <a:xfrm>
            <a:off x="454561" y="4179106"/>
            <a:ext cx="3022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Cities (IPCC/WG3/Chapter 08) 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B5CB5AE-9F66-A964-3C60-4C2FE9C05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14842" y="2019425"/>
            <a:ext cx="2888967" cy="19259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E0B752-20E1-FDE6-77AA-0AEABB491656}"/>
              </a:ext>
            </a:extLst>
          </p:cNvPr>
          <p:cNvSpPr txBox="1"/>
          <p:nvPr/>
        </p:nvSpPr>
        <p:spPr>
          <a:xfrm>
            <a:off x="3730297" y="4171446"/>
            <a:ext cx="4214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High mountains (IPCC/SROCC/ Chapter 02)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3C8B5-0541-391E-621C-C17D2A71A23C}"/>
              </a:ext>
            </a:extLst>
          </p:cNvPr>
          <p:cNvSpPr txBox="1"/>
          <p:nvPr/>
        </p:nvSpPr>
        <p:spPr>
          <a:xfrm>
            <a:off x="454561" y="4548438"/>
            <a:ext cx="41263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By </a:t>
            </a:r>
            <a:r>
              <a:rPr lang="en-IN" sz="1000" dirty="0" err="1"/>
              <a:t>Lional</a:t>
            </a:r>
            <a:r>
              <a:rPr lang="en-IN" sz="1000" dirty="0"/>
              <a:t> Rajappa - Own work, CC BY-SA 3.0, https://commons.wikimedia.org/w/index.php?curid=16352290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1B13DE-CBB6-B069-CCB2-1035BD120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240455" y="2037764"/>
            <a:ext cx="2888966" cy="19062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BE75B7-76BA-8E50-813D-4589AF706B27}"/>
              </a:ext>
            </a:extLst>
          </p:cNvPr>
          <p:cNvSpPr txBox="1"/>
          <p:nvPr/>
        </p:nvSpPr>
        <p:spPr>
          <a:xfrm>
            <a:off x="8438457" y="4616276"/>
            <a:ext cx="32989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7" tooltip="https://www.scienceimage.csiro.au/image/385/ears-of-wheat/large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8" tooltip="https://creativecommons.org/licenses/by/3.0/"/>
              </a:rPr>
              <a:t>CC BY</a:t>
            </a:r>
            <a:endParaRPr lang="en-IN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AB8981-00DF-870D-7F5D-938EBBB1A5EA}"/>
              </a:ext>
            </a:extLst>
          </p:cNvPr>
          <p:cNvSpPr txBox="1"/>
          <p:nvPr/>
        </p:nvSpPr>
        <p:spPr>
          <a:xfrm>
            <a:off x="7883127" y="4173781"/>
            <a:ext cx="3837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Food security (IPCC/SRCCL/Chapter 05)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07A68-DE9F-7B8A-A387-C68FF0D7413C}"/>
              </a:ext>
            </a:extLst>
          </p:cNvPr>
          <p:cNvSpPr txBox="1"/>
          <p:nvPr/>
        </p:nvSpPr>
        <p:spPr>
          <a:xfrm>
            <a:off x="128861" y="1444738"/>
            <a:ext cx="4499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Climate Knowledge for Everyone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7689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9A7846-8E15-DE8F-8E68-F817D0F3308B}"/>
              </a:ext>
            </a:extLst>
          </p:cNvPr>
          <p:cNvSpPr txBox="1"/>
          <p:nvPr/>
        </p:nvSpPr>
        <p:spPr>
          <a:xfrm>
            <a:off x="20341" y="353872"/>
            <a:ext cx="110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855309"/>
                </a:solidFill>
              </a:rPr>
              <a:t>Information</a:t>
            </a:r>
            <a:r>
              <a:rPr lang="en-IN" sz="3600" dirty="0"/>
              <a:t> to save the world is </a:t>
            </a:r>
            <a:r>
              <a:rPr lang="en-IN" sz="3600" dirty="0">
                <a:solidFill>
                  <a:srgbClr val="FF0000"/>
                </a:solidFill>
              </a:rPr>
              <a:t>locked </a:t>
            </a:r>
            <a:r>
              <a:rPr lang="en-IN" sz="3600" dirty="0"/>
              <a:t>in PDF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C9219-684C-13DD-E3BB-B1EF0E6D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11" y="2437139"/>
            <a:ext cx="4767880" cy="2427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3603D6-7DC7-EA10-6114-5BBA4B295C4E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1814B-C1AC-B8AE-4D0E-1AD950BBA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9414" y="2369659"/>
            <a:ext cx="2300147" cy="2300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43517-C0B0-71DA-836C-FBB035C75CC2}"/>
              </a:ext>
            </a:extLst>
          </p:cNvPr>
          <p:cNvSpPr txBox="1"/>
          <p:nvPr/>
        </p:nvSpPr>
        <p:spPr>
          <a:xfrm>
            <a:off x="7306659" y="2999282"/>
            <a:ext cx="3142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2800" dirty="0"/>
              <a:t>3000 pages;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technical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not editable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0379-45C6-05E1-1FD7-A74A4A287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82522" y="2504445"/>
            <a:ext cx="2237348" cy="2237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3BD51-6C20-E3D8-B4D3-00B8B9D17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46707" y="2757605"/>
            <a:ext cx="2300147" cy="230014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D8397A-7F91-4C5C-0901-84FD48DD3C0A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91EE0E-A22C-0BB4-BA43-288C0791BAFD}"/>
              </a:ext>
            </a:extLst>
          </p:cNvPr>
          <p:cNvSpPr txBox="1"/>
          <p:nvPr/>
        </p:nvSpPr>
        <p:spPr>
          <a:xfrm>
            <a:off x="1998644" y="4939946"/>
            <a:ext cx="293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IPCC Reports</a:t>
            </a:r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43BCA367-CDB3-DDA0-0F1D-A5031279765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04ABE-A1C7-6A31-10E0-2B355F7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079" y="6474096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2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4FFE5-683F-5E5C-C49F-C67C88DE15DF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54F6C-07F7-B6DE-3D10-5C3A917D04A1}"/>
              </a:ext>
            </a:extLst>
          </p:cNvPr>
          <p:cNvSpPr txBox="1"/>
          <p:nvPr/>
        </p:nvSpPr>
        <p:spPr>
          <a:xfrm>
            <a:off x="3311913" y="5864627"/>
            <a:ext cx="5566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Citizens are desperate to know this!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9578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9A7846-8E15-DE8F-8E68-F817D0F3308B}"/>
              </a:ext>
            </a:extLst>
          </p:cNvPr>
          <p:cNvSpPr txBox="1"/>
          <p:nvPr/>
        </p:nvSpPr>
        <p:spPr>
          <a:xfrm>
            <a:off x="641117" y="3009751"/>
            <a:ext cx="11043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Climate Knowledge Explorer for Everyone!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603D6-7DC7-EA10-6114-5BBA4B295C4E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43BCA367-CDB3-DDA0-0F1D-A5031279765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04ABE-A1C7-6A31-10E0-2B355F7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079" y="6474096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3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4FFE5-683F-5E5C-C49F-C67C88DE15DF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72AC5A-8AA4-12D0-9534-E02AF4FD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150" y="1576146"/>
            <a:ext cx="5079365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87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962E33-8D22-522D-63F5-43CA3B0150E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9A596C-7064-1F1E-792F-C04565516627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ECBF7F-1EA5-1AF5-398D-BCCDFB870809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  <a:r>
              <a:rPr lang="en-IN" sz="3600" dirty="0" err="1"/>
              <a:t>rocess</a:t>
            </a:r>
            <a:r>
              <a:rPr lang="en-IN" sz="3600" dirty="0"/>
              <a:t> to make climate facts accessible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AEFA01-90CB-18ED-D1AB-95CF1F4990E5}"/>
              </a:ext>
            </a:extLst>
          </p:cNvPr>
          <p:cNvSpPr/>
          <p:nvPr/>
        </p:nvSpPr>
        <p:spPr>
          <a:xfrm rot="20125900">
            <a:off x="7395910" y="2745191"/>
            <a:ext cx="3990100" cy="937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From PDF to climate fact </a:t>
            </a:r>
            <a:endParaRPr lang="en-IN" sz="3600" dirty="0"/>
          </a:p>
        </p:txBody>
      </p:sp>
      <p:sp>
        <p:nvSpPr>
          <p:cNvPr id="5" name="Google Shape;184;g13caad91745_0_97">
            <a:extLst>
              <a:ext uri="{FF2B5EF4-FFF2-40B4-BE49-F238E27FC236}">
                <a16:creationId xmlns:a16="http://schemas.microsoft.com/office/drawing/2014/main" id="{B894DE9F-80BF-11C5-F73B-7D2573FBF704}"/>
              </a:ext>
            </a:extLst>
          </p:cNvPr>
          <p:cNvSpPr txBox="1"/>
          <p:nvPr/>
        </p:nvSpPr>
        <p:spPr>
          <a:xfrm>
            <a:off x="20341" y="6442634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E6FA8F-4BE9-3012-FCC0-2C3DBF055FC8}"/>
              </a:ext>
            </a:extLst>
          </p:cNvPr>
          <p:cNvSpPr txBox="1"/>
          <p:nvPr/>
        </p:nvSpPr>
        <p:spPr>
          <a:xfrm>
            <a:off x="1610790" y="6470831"/>
            <a:ext cx="6753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Shweata N. Hegde, Ayush Garg, Daniel </a:t>
            </a:r>
            <a:r>
              <a:rPr lang="en-US" sz="1600" dirty="0" err="1"/>
              <a:t>Mietchen</a:t>
            </a:r>
            <a:r>
              <a:rPr lang="en-US" sz="1600" dirty="0"/>
              <a:t>, Peter Murray-Rust</a:t>
            </a:r>
            <a:endParaRPr lang="en-IN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8485A-9D05-85DD-0A05-D227ECDC03A4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Dictionary</a:t>
            </a:r>
          </a:p>
        </p:txBody>
      </p:sp>
      <p:pic>
        <p:nvPicPr>
          <p:cNvPr id="5" name="Google Shape;194;g13caad91745_0_97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2937D05E-B821-C5FE-6495-FF2C1C6A42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74" y="193141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1C601-7C00-C005-6BB0-005D06540D46}"/>
              </a:ext>
            </a:extLst>
          </p:cNvPr>
          <p:cNvSpPr txBox="1"/>
          <p:nvPr/>
        </p:nvSpPr>
        <p:spPr>
          <a:xfrm>
            <a:off x="305614" y="1098293"/>
            <a:ext cx="1025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Set of terms with unique Wikidata Identifiers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93808-FD7C-B20A-934A-49E82A6547CB}"/>
              </a:ext>
            </a:extLst>
          </p:cNvPr>
          <p:cNvSpPr txBox="1"/>
          <p:nvPr/>
        </p:nvSpPr>
        <p:spPr>
          <a:xfrm>
            <a:off x="482187" y="1733078"/>
            <a:ext cx="1087366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name="VRE" term="Variable Renewable Energy"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=“Q7915732”/&gt;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name=“NDC"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Nationally Determined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C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ontributions"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=“Q20051297”/&gt;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name=“GHG"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Greenhouse Gas"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=“Q167336”/&gt;</a:t>
            </a:r>
          </a:p>
        </p:txBody>
      </p:sp>
      <p:sp>
        <p:nvSpPr>
          <p:cNvPr id="10" name="Google Shape;182;g13caad91745_0_97">
            <a:extLst>
              <a:ext uri="{FF2B5EF4-FFF2-40B4-BE49-F238E27FC236}">
                <a16:creationId xmlns:a16="http://schemas.microsoft.com/office/drawing/2014/main" id="{1EA2D1C8-CD30-744C-1732-DF8136DFD22F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0B09B9-4B98-EED8-BC37-82634CF7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5946" y="6475933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5</a:t>
            </a:fld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26E3FA-5609-18DB-092C-80C2DA7B8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47" y="2979186"/>
            <a:ext cx="7459529" cy="35442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052404-2BB6-AF8B-E9DF-3D3A27932592}"/>
              </a:ext>
            </a:extLst>
          </p:cNvPr>
          <p:cNvSpPr txBox="1"/>
          <p:nvPr/>
        </p:nvSpPr>
        <p:spPr>
          <a:xfrm>
            <a:off x="259214" y="5006623"/>
            <a:ext cx="20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different languages!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9A519D-3369-EF68-A171-631367F276A7}"/>
              </a:ext>
            </a:extLst>
          </p:cNvPr>
          <p:cNvCxnSpPr>
            <a:stCxn id="19" idx="3"/>
          </p:cNvCxnSpPr>
          <p:nvPr/>
        </p:nvCxnSpPr>
        <p:spPr>
          <a:xfrm>
            <a:off x="2277574" y="5483677"/>
            <a:ext cx="2134769" cy="27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1B030BA-04B2-72D7-DCDA-4866604EF10A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FAC20B-821E-DC8B-66CC-734C3A8757A9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71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caad91745_0_125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3caad91745_0_1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2448" t="21896" r="40125" b="11376"/>
          <a:stretch/>
        </p:blipFill>
        <p:spPr>
          <a:xfrm>
            <a:off x="317351" y="1150374"/>
            <a:ext cx="7941746" cy="48374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95FB0-D245-33FF-F363-D9CEA52AD5F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6625" y="6355587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5DBE3-918E-F4BB-2AB9-8EEC758EB16A}"/>
              </a:ext>
            </a:extLst>
          </p:cNvPr>
          <p:cNvSpPr txBox="1"/>
          <p:nvPr/>
        </p:nvSpPr>
        <p:spPr>
          <a:xfrm>
            <a:off x="140369" y="157366"/>
            <a:ext cx="994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What’s CCS? Look up Wikidata!</a:t>
            </a:r>
          </a:p>
        </p:txBody>
      </p:sp>
      <p:pic>
        <p:nvPicPr>
          <p:cNvPr id="205" name="Google Shape;205;g13caad91745_0_125" descr="https://upload.wikimedia.org/wikipedia/commons/thumb/6/66/Wikidata-logo-en.svg/1024px-Wikidata-logo-en.svg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7095" y="2109448"/>
            <a:ext cx="1387425" cy="9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F6572-7145-C4D4-0978-9F2EE827A26F}"/>
              </a:ext>
            </a:extLst>
          </p:cNvPr>
          <p:cNvSpPr txBox="1"/>
          <p:nvPr/>
        </p:nvSpPr>
        <p:spPr>
          <a:xfrm rot="5400000">
            <a:off x="10795828" y="3509320"/>
            <a:ext cx="218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we do?</a:t>
            </a:r>
            <a:endParaRPr lang="en-IN" dirty="0"/>
          </a:p>
        </p:txBody>
      </p:sp>
      <p:pic>
        <p:nvPicPr>
          <p:cNvPr id="7" name="Google Shape;204;g13caad91745_0_125">
            <a:hlinkClick r:id="rId3"/>
            <a:extLst>
              <a:ext uri="{FF2B5EF4-FFF2-40B4-BE49-F238E27FC236}">
                <a16:creationId xmlns:a16="http://schemas.microsoft.com/office/drawing/2014/main" id="{F76E2BC4-CC56-F7AB-33C9-2C1970D36EE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3391" t="33023" r="48799" b="37280"/>
          <a:stretch/>
        </p:blipFill>
        <p:spPr>
          <a:xfrm>
            <a:off x="3657600" y="1150375"/>
            <a:ext cx="4026310" cy="311191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06" name="Google Shape;206;g13caad91745_0_125"/>
          <p:cNvCxnSpPr>
            <a:cxnSpLocks/>
          </p:cNvCxnSpPr>
          <p:nvPr/>
        </p:nvCxnSpPr>
        <p:spPr>
          <a:xfrm flipH="1">
            <a:off x="6096000" y="2436116"/>
            <a:ext cx="3783779" cy="2895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C652E6-4A36-490D-2BA5-9AE74392E56E}"/>
              </a:ext>
            </a:extLst>
          </p:cNvPr>
          <p:cNvCxnSpPr/>
          <p:nvPr/>
        </p:nvCxnSpPr>
        <p:spPr>
          <a:xfrm>
            <a:off x="9832" y="912208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20341" y="789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Common terms in chapter?</a:t>
            </a:r>
            <a:endParaRPr sz="3600" dirty="0"/>
          </a:p>
        </p:txBody>
      </p:sp>
      <p:cxnSp>
        <p:nvCxnSpPr>
          <p:cNvPr id="116" name="Google Shape;116;p3"/>
          <p:cNvCxnSpPr>
            <a:cxnSpLocks/>
            <a:endCxn id="121" idx="1"/>
          </p:cNvCxnSpPr>
          <p:nvPr/>
        </p:nvCxnSpPr>
        <p:spPr>
          <a:xfrm flipV="1">
            <a:off x="1657402" y="3511536"/>
            <a:ext cx="653244" cy="75634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1" name="Google Shape;121;p3"/>
          <p:cNvSpPr/>
          <p:nvPr/>
        </p:nvSpPr>
        <p:spPr>
          <a:xfrm>
            <a:off x="2310646" y="3125148"/>
            <a:ext cx="3129167" cy="772776"/>
          </a:xfrm>
          <a:prstGeom prst="rect">
            <a:avLst/>
          </a:prstGeom>
          <a:solidFill>
            <a:srgbClr val="A8D08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extraction</a:t>
            </a:r>
            <a:endParaRPr lang="en-US" sz="2400" dirty="0"/>
          </a:p>
        </p:txBody>
      </p:sp>
      <p:sp>
        <p:nvSpPr>
          <p:cNvPr id="123" name="Google Shape;123;p3"/>
          <p:cNvSpPr/>
          <p:nvPr/>
        </p:nvSpPr>
        <p:spPr>
          <a:xfrm>
            <a:off x="5943600" y="3276600"/>
            <a:ext cx="3603072" cy="36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1710" y="2252123"/>
            <a:ext cx="4853032" cy="2492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3"/>
          <p:cNvCxnSpPr>
            <a:cxnSpLocks/>
            <a:stCxn id="121" idx="3"/>
            <a:endCxn id="124" idx="1"/>
          </p:cNvCxnSpPr>
          <p:nvPr/>
        </p:nvCxnSpPr>
        <p:spPr>
          <a:xfrm flipV="1">
            <a:off x="5439813" y="3498299"/>
            <a:ext cx="1071897" cy="13237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" name="Google Shape;203;g13caad91745_0_125">
            <a:extLst>
              <a:ext uri="{FF2B5EF4-FFF2-40B4-BE49-F238E27FC236}">
                <a16:creationId xmlns:a16="http://schemas.microsoft.com/office/drawing/2014/main" id="{47C468B7-8207-C401-AFEC-6153379B60E5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98;g13caad91745_0_97">
            <a:extLst>
              <a:ext uri="{FF2B5EF4-FFF2-40B4-BE49-F238E27FC236}">
                <a16:creationId xmlns:a16="http://schemas.microsoft.com/office/drawing/2014/main" id="{D0B616DA-207E-5669-B57E-70371F5B4FA2}"/>
              </a:ext>
            </a:extLst>
          </p:cNvPr>
          <p:cNvSpPr txBox="1"/>
          <p:nvPr/>
        </p:nvSpPr>
        <p:spPr>
          <a:xfrm>
            <a:off x="306169" y="2741996"/>
            <a:ext cx="1313415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4EF8D-4C11-0391-CED6-517096C7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7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BD300D-537B-CDE6-0DD1-313A422CEB21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5E3F73-52FF-E8AE-DD64-835D03202F27}"/>
              </a:ext>
            </a:extLst>
          </p:cNvPr>
          <p:cNvSpPr txBox="1"/>
          <p:nvPr/>
        </p:nvSpPr>
        <p:spPr>
          <a:xfrm>
            <a:off x="11217" y="6481168"/>
            <a:ext cx="507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 by Ananya Singha, Karthikeyan V.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EF986-5CB3-E804-2B30-8804507D49C7}"/>
              </a:ext>
            </a:extLst>
          </p:cNvPr>
          <p:cNvSpPr txBox="1"/>
          <p:nvPr/>
        </p:nvSpPr>
        <p:spPr>
          <a:xfrm rot="5400000">
            <a:off x="10705669" y="3483723"/>
            <a:ext cx="232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What we do?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714A1-2E7F-E5FD-B2B6-7529798C2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628" y="1249580"/>
            <a:ext cx="9180918" cy="4351338"/>
          </a:xfrm>
        </p:spPr>
      </p:pic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642F3AC7-8FF8-CEB5-81B2-89783DB94C1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89A82-C238-BA6A-BCFC-831C77524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191149">
            <a:off x="621287" y="2629732"/>
            <a:ext cx="10515600" cy="1325563"/>
          </a:xfrm>
          <a:solidFill>
            <a:schemeClr val="bg2"/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 err="1">
                <a:hlinkClick r:id="rId3"/>
              </a:rPr>
              <a:t>Wikibase</a:t>
            </a:r>
            <a:r>
              <a:rPr lang="en-US" dirty="0"/>
              <a:t>: Climate facts accessible to all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34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1533-AB31-878F-72CA-9CAEA60C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81" y="0"/>
            <a:ext cx="10515600" cy="1325563"/>
          </a:xfrm>
        </p:spPr>
        <p:txBody>
          <a:bodyPr/>
          <a:lstStyle/>
          <a:p>
            <a:r>
              <a:rPr lang="en-US" dirty="0"/>
              <a:t>IPCC Knowledge Base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22CE9-ECDF-EA3F-2EFE-3A76C65DC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35" y="1622879"/>
            <a:ext cx="8723895" cy="4187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FEAD2B-7E71-68B1-0C87-FA37F4C12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91" y="1758011"/>
            <a:ext cx="9183382" cy="3477110"/>
          </a:xfrm>
          <a:prstGeom prst="rect">
            <a:avLst/>
          </a:prstGeom>
        </p:spPr>
      </p:pic>
      <p:sp>
        <p:nvSpPr>
          <p:cNvPr id="8" name="Google Shape;203;g13caad91745_0_125">
            <a:extLst>
              <a:ext uri="{FF2B5EF4-FFF2-40B4-BE49-F238E27FC236}">
                <a16:creationId xmlns:a16="http://schemas.microsoft.com/office/drawing/2014/main" id="{0D4B6E01-721A-FC9B-B937-74A4FE8BD931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D6022A-2580-5A1A-CDB4-48FFD6148406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38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440</Words>
  <Application>Microsoft Office PowerPoint</Application>
  <PresentationFormat>Widescreen</PresentationFormat>
  <Paragraphs>82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Montserrat Medium</vt:lpstr>
      <vt:lpstr>Times New Roman</vt:lpstr>
      <vt:lpstr>Office Theme</vt:lpstr>
      <vt:lpstr>#semanticClimate’s Progress:  From being part of hackathons to running them!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terms in chapter?</vt:lpstr>
      <vt:lpstr>Wikibase: Climate facts accessible to all </vt:lpstr>
      <vt:lpstr>IPCC Knowledge Base</vt:lpstr>
      <vt:lpstr>In last year’s (2022) Piaget Hackathon…</vt:lpstr>
      <vt:lpstr>PowerPoint Presentation</vt:lpstr>
      <vt:lpstr>Post Piaget Hackathon</vt:lpstr>
      <vt:lpstr>PowerPoint Presentation</vt:lpstr>
      <vt:lpstr>Climate Knowledge Hunt May 2023 (#Learning By Doing) 25 attendees</vt:lpstr>
      <vt:lpstr>What next?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Knowledge Explorer for Everyone: #semanticClimate’s Progress</dc:title>
  <dc:creator>Shweata N</dc:creator>
  <cp:lastModifiedBy>Shweata N Hegde</cp:lastModifiedBy>
  <cp:revision>29</cp:revision>
  <dcterms:created xsi:type="dcterms:W3CDTF">2023-06-21T11:09:46Z</dcterms:created>
  <dcterms:modified xsi:type="dcterms:W3CDTF">2023-06-22T15:27:33Z</dcterms:modified>
</cp:coreProperties>
</file>